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4"/>
  </p:notesMasterIdLst>
  <p:sldIdLst>
    <p:sldId id="284" r:id="rId2"/>
    <p:sldId id="516" r:id="rId3"/>
    <p:sldId id="518" r:id="rId4"/>
    <p:sldId id="524" r:id="rId5"/>
    <p:sldId id="519" r:id="rId6"/>
    <p:sldId id="526" r:id="rId7"/>
    <p:sldId id="525" r:id="rId8"/>
    <p:sldId id="541" r:id="rId9"/>
    <p:sldId id="527" r:id="rId10"/>
    <p:sldId id="521" r:id="rId11"/>
    <p:sldId id="542" r:id="rId12"/>
    <p:sldId id="544" r:id="rId13"/>
    <p:sldId id="543" r:id="rId14"/>
    <p:sldId id="528" r:id="rId15"/>
    <p:sldId id="522" r:id="rId16"/>
    <p:sldId id="517" r:id="rId17"/>
    <p:sldId id="529" r:id="rId18"/>
    <p:sldId id="530" r:id="rId19"/>
    <p:sldId id="532" r:id="rId20"/>
    <p:sldId id="533" r:id="rId21"/>
    <p:sldId id="534" r:id="rId22"/>
    <p:sldId id="547" r:id="rId23"/>
    <p:sldId id="531" r:id="rId24"/>
    <p:sldId id="539" r:id="rId25"/>
    <p:sldId id="537" r:id="rId26"/>
    <p:sldId id="545" r:id="rId27"/>
    <p:sldId id="546" r:id="rId28"/>
    <p:sldId id="540" r:id="rId29"/>
    <p:sldId id="535" r:id="rId30"/>
    <p:sldId id="548" r:id="rId31"/>
    <p:sldId id="549" r:id="rId32"/>
    <p:sldId id="559" r:id="rId33"/>
    <p:sldId id="560" r:id="rId34"/>
    <p:sldId id="561" r:id="rId35"/>
    <p:sldId id="562" r:id="rId36"/>
    <p:sldId id="563" r:id="rId37"/>
    <p:sldId id="564" r:id="rId38"/>
    <p:sldId id="565" r:id="rId39"/>
    <p:sldId id="566" r:id="rId40"/>
    <p:sldId id="567" r:id="rId41"/>
    <p:sldId id="568" r:id="rId42"/>
    <p:sldId id="56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516"/>
            <p14:sldId id="518"/>
            <p14:sldId id="524"/>
            <p14:sldId id="519"/>
            <p14:sldId id="526"/>
            <p14:sldId id="525"/>
            <p14:sldId id="541"/>
            <p14:sldId id="527"/>
            <p14:sldId id="521"/>
            <p14:sldId id="542"/>
            <p14:sldId id="544"/>
            <p14:sldId id="543"/>
            <p14:sldId id="528"/>
            <p14:sldId id="522"/>
            <p14:sldId id="517"/>
            <p14:sldId id="529"/>
            <p14:sldId id="530"/>
            <p14:sldId id="532"/>
            <p14:sldId id="533"/>
            <p14:sldId id="534"/>
            <p14:sldId id="547"/>
            <p14:sldId id="531"/>
            <p14:sldId id="539"/>
            <p14:sldId id="537"/>
            <p14:sldId id="545"/>
            <p14:sldId id="546"/>
            <p14:sldId id="540"/>
            <p14:sldId id="535"/>
            <p14:sldId id="548"/>
            <p14:sldId id="549"/>
            <p14:sldId id="559"/>
            <p14:sldId id="560"/>
            <p14:sldId id="561"/>
            <p14:sldId id="562"/>
            <p14:sldId id="563"/>
            <p14:sldId id="564"/>
            <p14:sldId id="565"/>
            <p14:sldId id="566"/>
            <p14:sldId id="567"/>
            <p14:sldId id="568"/>
            <p14:sldId id="569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00CC"/>
    <a:srgbClr val="4F81BD"/>
    <a:srgbClr val="7099CA"/>
    <a:srgbClr val="535353"/>
    <a:srgbClr val="F4F7FB"/>
    <a:srgbClr val="355E8F"/>
    <a:srgbClr val="2A4A70"/>
    <a:srgbClr val="4072A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18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720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01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89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5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64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64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9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10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1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656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553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655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05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694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516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211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538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990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745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84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104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636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738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8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742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329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98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345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456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75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58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1460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5119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7952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32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08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92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98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04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1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1.png"/><Relationship Id="rId4" Type="http://schemas.openxmlformats.org/officeDocument/2006/relationships/image" Target="../media/image2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1.png"/><Relationship Id="rId4" Type="http://schemas.openxmlformats.org/officeDocument/2006/relationships/image" Target="../media/image2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1.png"/><Relationship Id="rId4" Type="http://schemas.openxmlformats.org/officeDocument/2006/relationships/image" Target="../media/image2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1.png"/><Relationship Id="rId4" Type="http://schemas.openxmlformats.org/officeDocument/2006/relationships/image" Target="../media/image2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1.png"/><Relationship Id="rId4" Type="http://schemas.openxmlformats.org/officeDocument/2006/relationships/image" Target="../media/image2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1.png"/><Relationship Id="rId4" Type="http://schemas.openxmlformats.org/officeDocument/2006/relationships/image" Target="../media/image2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10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10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10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10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7.png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7.png"/><Relationship Id="rId4" Type="http://schemas.openxmlformats.org/officeDocument/2006/relationships/image" Target="../media/image19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7.png"/><Relationship Id="rId4" Type="http://schemas.openxmlformats.org/officeDocument/2006/relationships/image" Target="../media/image19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7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7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7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6.png"/><Relationship Id="rId5" Type="http://schemas.openxmlformats.org/officeDocument/2006/relationships/image" Target="../media/image7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6.png"/><Relationship Id="rId5" Type="http://schemas.openxmlformats.org/officeDocument/2006/relationships/image" Target="../media/image7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30.png"/><Relationship Id="rId5" Type="http://schemas.openxmlformats.org/officeDocument/2006/relationships/image" Target="../media/image7.png"/><Relationship Id="rId10" Type="http://schemas.openxmlformats.org/officeDocument/2006/relationships/image" Target="../media/image29.png"/><Relationship Id="rId4" Type="http://schemas.openxmlformats.org/officeDocument/2006/relationships/image" Target="../media/image19.png"/><Relationship Id="rId9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1.png"/><Relationship Id="rId4" Type="http://schemas.openxmlformats.org/officeDocument/2006/relationships/image" Target="../media/image2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1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1199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Symbolic Examples (Part 3)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40080" y="2450068"/>
                <a:ext cx="731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" y="2450068"/>
                <a:ext cx="7315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902" t="-141176" r="-1951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2166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40080" y="2450068"/>
                <a:ext cx="731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" y="2450068"/>
                <a:ext cx="7315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902" t="-141176" r="-1951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>
            <a:cxnSpLocks/>
          </p:cNvCxnSpPr>
          <p:nvPr/>
        </p:nvCxnSpPr>
        <p:spPr>
          <a:xfrm>
            <a:off x="1947672" y="38100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prstDash val="sysDot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376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40080" y="2450068"/>
                <a:ext cx="731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" y="2450068"/>
                <a:ext cx="7315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902" t="-141176" r="-1951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>
            <a:cxnSpLocks/>
          </p:cNvCxnSpPr>
          <p:nvPr/>
        </p:nvCxnSpPr>
        <p:spPr>
          <a:xfrm>
            <a:off x="2578580" y="38100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prstDash val="sysDot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915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40080" y="2450068"/>
                <a:ext cx="731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" y="2450068"/>
                <a:ext cx="7315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902" t="-141176" r="-1951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>
            <a:cxnSpLocks/>
          </p:cNvCxnSpPr>
          <p:nvPr/>
        </p:nvCxnSpPr>
        <p:spPr>
          <a:xfrm>
            <a:off x="7683980" y="38100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prstDash val="sysDot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724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345680" y="2450068"/>
                <a:ext cx="731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680" y="2450068"/>
                <a:ext cx="7315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902" t="-141176" r="-1951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161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345680" y="2450068"/>
                <a:ext cx="73152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680" y="2450068"/>
                <a:ext cx="7315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219200" y="4592764"/>
                <a:ext cx="268432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+1000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2684325" cy="354712"/>
              </a:xfrm>
              <a:prstGeom prst="rect">
                <a:avLst/>
              </a:prstGeom>
              <a:blipFill rotWithShape="0">
                <a:blip r:embed="rId7"/>
                <a:stretch>
                  <a:fillRect l="-1136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8840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</p:spTree>
    <p:extLst>
      <p:ext uri="{BB962C8B-B14F-4D97-AF65-F5344CB8AC3E}">
        <p14:creationId xmlns:p14="http://schemas.microsoft.com/office/powerpoint/2010/main" val="1635458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538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952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970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</p:spTree>
    <p:extLst>
      <p:ext uri="{BB962C8B-B14F-4D97-AF65-F5344CB8AC3E}">
        <p14:creationId xmlns:p14="http://schemas.microsoft.com/office/powerpoint/2010/main" val="2115832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6400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8571" r="-28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6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7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12057" t="-126316" r="-3262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3238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8571" r="-28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6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7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12057" t="-126316" r="-3262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6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6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7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2057" t="-126316" r="-3262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8571" r="-28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4278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6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7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2057" t="-126316" r="-3262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8571" r="-28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00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896" t="-146000" r="-69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18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 6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2057" t="-126316" r="-3262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8571" r="-28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7680" y="2438400"/>
                <a:ext cx="731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" y="2438400"/>
                <a:ext cx="73152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00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896" t="-146000" r="-69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11512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 6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2057" t="-126316" r="-3262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8571" r="-28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7680" y="2438400"/>
                <a:ext cx="731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" y="2438400"/>
                <a:ext cx="73152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00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896" t="-146000" r="-69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>
            <a:cxnSpLocks/>
          </p:cNvCxnSpPr>
          <p:nvPr/>
        </p:nvCxnSpPr>
        <p:spPr>
          <a:xfrm>
            <a:off x="5791200" y="38100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prstDash val="sysDot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035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 6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2057" t="-126316" r="-3262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8571" r="-28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7680" y="2438400"/>
                <a:ext cx="731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" y="2438400"/>
                <a:ext cx="73152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00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896" t="-146000" r="-69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>
            <a:cxnSpLocks/>
          </p:cNvCxnSpPr>
          <p:nvPr/>
        </p:nvCxnSpPr>
        <p:spPr>
          <a:xfrm>
            <a:off x="5138928" y="381000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prstDash val="sysDot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998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 6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2057" t="-126316" r="-3262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8571" r="-28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00200" y="2438400"/>
                <a:ext cx="731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438400"/>
                <a:ext cx="73152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00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896" t="-146000" r="-69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3038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2: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100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(1+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sz="2200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7</m:t>
                        </m:r>
                      </m:sup>
                    </m:sSup>
                    <m:r>
                      <a:rPr lang="en-US" sz="2200" b="0" i="1" smtClean="0">
                        <a:latin typeface="Cambria Math" charset="0"/>
                      </a:rPr>
                      <m:t> +  6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7|</m:t>
                            </m:r>
                          </m:e>
                        </m:acc>
                      </m:sub>
                    </m:sSub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12308" b="-6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581400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6446520" y="381000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600200" y="2438400"/>
                <a:ext cx="73152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438400"/>
                <a:ext cx="7315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latin typeface="Cambria Math" charset="0"/>
                        </a:rPr>
                        <m:t>1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514418"/>
                <a:ext cx="14119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896" t="-146000" r="-692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572000"/>
                <a:ext cx="37350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 6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968" y="5514418"/>
                <a:ext cx="858632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2057" t="-126316" r="-3262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14418"/>
                <a:ext cx="63709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8571" r="-285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066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894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</p:spTree>
    <p:extLst>
      <p:ext uri="{BB962C8B-B14F-4D97-AF65-F5344CB8AC3E}">
        <p14:creationId xmlns:p14="http://schemas.microsoft.com/office/powerpoint/2010/main" val="1357197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5303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4775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7970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8571" r="-285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5315" t="-126316" r="-1441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0850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8571" r="-285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5315" t="-126316" r="-1441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52492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8571" r="-285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5315" t="-126316" r="-1441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0288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8571" r="-285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5315" t="-126316" r="-1441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1565" t="-126316" r="-21088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7060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8571" r="-285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5315" t="-126316" r="-1441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1565" t="-126316" r="-21088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14400" y="2678668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678668"/>
                <a:ext cx="35052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02080" y="2678668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0" y="2678668"/>
                <a:ext cx="35052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59280" y="2678668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9280" y="2678668"/>
                <a:ext cx="35052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86341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8571" r="-285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5315" t="-126316" r="-1441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1565" t="-126316" r="-21088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14400" y="2678668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678668"/>
                <a:ext cx="35052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02080" y="2678668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0" y="2678668"/>
                <a:ext cx="35052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78880" y="2667000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0" y="2667000"/>
                <a:ext cx="35052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277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4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6052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8571" r="-285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5315" t="-126316" r="-1441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1565" t="-126316" r="-21088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14400" y="2678668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678668"/>
                <a:ext cx="35052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53000" y="2678668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678668"/>
                <a:ext cx="35052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78880" y="2667000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0" y="2667000"/>
                <a:ext cx="350520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9540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8571" r="-285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4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5315" t="-126316" r="-1441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+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1565" t="-126316" r="-21088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88080" y="2678668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080" y="2678668"/>
                <a:ext cx="35052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53000" y="2678668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678668"/>
                <a:ext cx="35052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78880" y="2667000"/>
                <a:ext cx="35052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0" y="2667000"/>
                <a:ext cx="350520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87643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3: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5</m:t>
                            </m:r>
                            <m:r>
                              <a:rPr lang="en-US" sz="2200" i="1">
                                <a:latin typeface="Cambria Math" charset="0"/>
                              </a:rPr>
                              <m:t>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  2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3|</m:t>
                            </m:r>
                          </m:e>
                        </m:acc>
                        <m:r>
                          <a:rPr lang="en-US" sz="22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𝑠𝑒𝑖𝑟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𝑗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𝑎𝑒𝑖𝑟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1172999"/>
              </a:xfrm>
              <a:prstGeom prst="rect">
                <a:avLst/>
              </a:prstGeom>
              <a:blipFill rotWithShape="0">
                <a:blip r:embed="rId3"/>
                <a:stretch>
                  <a:fillRect t="-8290" b="-12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13232" y="37916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8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86791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13892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07992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79120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59168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680960" y="3626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semiannual</m:t>
                      </m:r>
                    </m:oMath>
                  </m:oMathPara>
                </a14:m>
                <a:endParaRPr lang="en-US" sz="2000" b="0" i="0" dirty="0">
                  <a:latin typeface="Cambria Math" charset="0"/>
                </a:endParaRPr>
              </a:p>
              <a:p>
                <a:r>
                  <a:rPr lang="en-US" sz="2000" b="0" dirty="0"/>
                  <a:t>periods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185047"/>
                <a:ext cx="1320874" cy="615553"/>
              </a:xfrm>
              <a:prstGeom prst="rect">
                <a:avLst/>
              </a:prstGeom>
              <a:blipFill rotWithShape="0">
                <a:blip r:embed="rId4"/>
                <a:stretch>
                  <a:fillRect l="-12037" r="-185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46520" y="4084320"/>
            <a:ext cx="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900" y="4873823"/>
                <a:ext cx="37350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516" r="-1451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12023"/>
                <a:ext cx="63709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8571" r="-285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  4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715000"/>
                <a:ext cx="682303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5315" t="-126316" r="-14414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3135868"/>
                <a:ext cx="4114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135868"/>
                <a:ext cx="4114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3135868"/>
                <a:ext cx="4114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 + 2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715000"/>
                <a:ext cx="897104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11565" t="-126316" r="-21088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17920" y="31358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b="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3135868"/>
                <a:ext cx="41148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27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4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75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4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88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364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758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Draw the timeline, including the valuation date, that corresponds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0" smtClean="0">
                        <a:latin typeface="Cambria Math" charset="0"/>
                      </a:rPr>
                      <m:t>=</m:t>
                    </m:r>
                    <m:r>
                      <a:rPr lang="en-US" sz="2200" b="0" i="1" smtClean="0">
                        <a:latin typeface="Cambria Math" charset="0"/>
                      </a:rPr>
                      <m:t>40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charset="0"/>
                              </a:rPr>
                              <m:t>10|</m:t>
                            </m:r>
                          </m:e>
                        </m:acc>
                      </m:sub>
                    </m:sSub>
                    <m:r>
                      <a:rPr lang="en-US" sz="2200" b="0" i="1" smtClean="0">
                        <a:latin typeface="Cambria Math" charset="0"/>
                      </a:rPr>
                      <m:t>+1000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charset="0"/>
                          </a:rPr>
                          <m:t>𝑣</m:t>
                        </m:r>
                      </m:e>
                      <m:sup>
                        <m:r>
                          <a:rPr lang="en-US" sz="2200" b="0" i="1" smtClean="0">
                            <a:latin typeface="Cambria Math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1"/>
                <a:ext cx="8077200" cy="791999"/>
              </a:xfrm>
              <a:prstGeom prst="rect">
                <a:avLst/>
              </a:prstGeom>
              <a:blipFill rotWithShape="0">
                <a:blip r:embed="rId3"/>
                <a:stretch>
                  <a:fillRect t="-5385" b="-1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85800" y="3563023"/>
            <a:ext cx="758952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371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947672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59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1868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</p:cNvCxnSpPr>
          <p:nvPr/>
        </p:nvCxnSpPr>
        <p:spPr>
          <a:xfrm>
            <a:off x="644652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3867912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7992" y="3413364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13892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791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059168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137160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907792"/>
                <a:ext cx="4114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907268"/>
                <a:ext cx="4114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7680960" y="340156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40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592764"/>
                <a:ext cx="1403909" cy="348493"/>
              </a:xfrm>
              <a:prstGeom prst="rect">
                <a:avLst/>
              </a:prstGeom>
              <a:blipFill rotWithShape="0">
                <a:blip r:embed="rId5"/>
                <a:stretch>
                  <a:fillRect l="-3478" r="-347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592764"/>
                <a:ext cx="125444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902" t="-141176" r="-1951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9341012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42858</TotalTime>
  <Words>1676</Words>
  <Application>Microsoft Macintosh PowerPoint</Application>
  <PresentationFormat>On-screen Show (4:3)</PresentationFormat>
  <Paragraphs>465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Bold sand ms</vt:lpstr>
      <vt:lpstr>Calibri</vt:lpstr>
      <vt:lpstr>Calibri Light</vt:lpstr>
      <vt:lpstr>Cambria Math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2028</cp:revision>
  <dcterms:created xsi:type="dcterms:W3CDTF">2018-09-11T09:20:33Z</dcterms:created>
  <dcterms:modified xsi:type="dcterms:W3CDTF">2020-01-30T18:33:11Z</dcterms:modified>
</cp:coreProperties>
</file>