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84" r:id="rId2"/>
    <p:sldId id="516" r:id="rId3"/>
    <p:sldId id="518" r:id="rId4"/>
    <p:sldId id="524" r:id="rId5"/>
    <p:sldId id="519" r:id="rId6"/>
    <p:sldId id="526" r:id="rId7"/>
    <p:sldId id="525" r:id="rId8"/>
    <p:sldId id="541" r:id="rId9"/>
    <p:sldId id="527" r:id="rId10"/>
    <p:sldId id="521" r:id="rId11"/>
    <p:sldId id="542" r:id="rId12"/>
    <p:sldId id="544" r:id="rId13"/>
    <p:sldId id="543" r:id="rId14"/>
    <p:sldId id="528" r:id="rId15"/>
    <p:sldId id="522" r:id="rId16"/>
    <p:sldId id="517" r:id="rId17"/>
    <p:sldId id="529" r:id="rId18"/>
    <p:sldId id="530" r:id="rId19"/>
    <p:sldId id="532" r:id="rId20"/>
    <p:sldId id="533" r:id="rId21"/>
    <p:sldId id="534" r:id="rId22"/>
    <p:sldId id="547" r:id="rId23"/>
    <p:sldId id="531" r:id="rId24"/>
    <p:sldId id="539" r:id="rId25"/>
    <p:sldId id="537" r:id="rId26"/>
    <p:sldId id="545" r:id="rId27"/>
    <p:sldId id="546" r:id="rId28"/>
    <p:sldId id="540" r:id="rId29"/>
    <p:sldId id="535" r:id="rId30"/>
    <p:sldId id="548" r:id="rId31"/>
    <p:sldId id="549" r:id="rId32"/>
    <p:sldId id="559" r:id="rId33"/>
    <p:sldId id="560" r:id="rId34"/>
    <p:sldId id="561" r:id="rId35"/>
    <p:sldId id="562" r:id="rId36"/>
    <p:sldId id="563" r:id="rId37"/>
    <p:sldId id="564" r:id="rId38"/>
    <p:sldId id="565" r:id="rId39"/>
    <p:sldId id="566" r:id="rId40"/>
    <p:sldId id="567" r:id="rId41"/>
    <p:sldId id="568" r:id="rId42"/>
    <p:sldId id="56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BE5116C-ECC2-484F-9754-26F9F3E47305}">
          <p14:sldIdLst>
            <p14:sldId id="284"/>
            <p14:sldId id="516"/>
            <p14:sldId id="518"/>
            <p14:sldId id="524"/>
            <p14:sldId id="519"/>
            <p14:sldId id="526"/>
            <p14:sldId id="525"/>
            <p14:sldId id="541"/>
            <p14:sldId id="527"/>
            <p14:sldId id="521"/>
            <p14:sldId id="542"/>
            <p14:sldId id="544"/>
            <p14:sldId id="543"/>
            <p14:sldId id="528"/>
            <p14:sldId id="522"/>
            <p14:sldId id="517"/>
            <p14:sldId id="529"/>
            <p14:sldId id="530"/>
            <p14:sldId id="532"/>
            <p14:sldId id="533"/>
            <p14:sldId id="534"/>
            <p14:sldId id="547"/>
            <p14:sldId id="531"/>
            <p14:sldId id="539"/>
            <p14:sldId id="537"/>
            <p14:sldId id="545"/>
            <p14:sldId id="546"/>
            <p14:sldId id="540"/>
            <p14:sldId id="535"/>
            <p14:sldId id="548"/>
            <p14:sldId id="549"/>
            <p14:sldId id="559"/>
            <p14:sldId id="560"/>
            <p14:sldId id="561"/>
            <p14:sldId id="562"/>
            <p14:sldId id="563"/>
            <p14:sldId id="564"/>
            <p14:sldId id="565"/>
            <p14:sldId id="566"/>
            <p14:sldId id="567"/>
            <p14:sldId id="568"/>
            <p14:sldId id="569"/>
          </p14:sldIdLst>
        </p14:section>
        <p14:section name="Untitled Section" id="{70328101-AA8A-49AC-A616-958D27A28BF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00CC"/>
    <a:srgbClr val="4F81BD"/>
    <a:srgbClr val="7099CA"/>
    <a:srgbClr val="535353"/>
    <a:srgbClr val="F4F7FB"/>
    <a:srgbClr val="355E8F"/>
    <a:srgbClr val="2A4A70"/>
    <a:srgbClr val="4072AE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4599F94E-CEE6-441E-89CC-EB005ECD8F06}">
      <a14:m xmlns:a14="http://schemas.microsoft.com/office/drawing/2010/main">
        <m:mathPr xmlns:m="http://schemas.openxmlformats.org/officeDocument/2006/math"/>
      </a14:m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3" autoAdjust="0"/>
    <p:restoredTop sz="93475" autoAdjust="0"/>
  </p:normalViewPr>
  <p:slideViewPr>
    <p:cSldViewPr>
      <p:cViewPr varScale="1">
        <p:scale>
          <a:sx n="122" d="100"/>
          <a:sy n="122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717A9-843A-4B41-867A-689D67A82FCD}" type="datetimeFigureOut">
              <a:rPr lang="en-US" smtClean="0"/>
              <a:t>1/30/20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5503-BF73-4D73-8001-C2E5499C65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13713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65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1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72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01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89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64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64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99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1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12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656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553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65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05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694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51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21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538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90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745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84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10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636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0738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8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742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29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980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34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56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75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8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1460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119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795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3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08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9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043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35503-BF73-4D73-8001-C2E5499C65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1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90187-1CCF-4FCD-9CBC-11A557DEAE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58E8-D4FA-423E-881E-BA32EB7A853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67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BEE0-3AD9-4192-A681-FC77C47CF2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55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4141B-795E-4D57-9CD4-8C770378E8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0CD2DBBC-8E0E-46B9-B7D6-5F800ED14032}"/>
              </a:ext>
            </a:extLst>
          </p:cNvPr>
          <p:cNvSpPr/>
          <p:nvPr userDrawn="1"/>
        </p:nvSpPr>
        <p:spPr>
          <a:xfrm flipH="1">
            <a:off x="8153397" y="6156325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59D0E11C-2ADE-4925-9177-AC33D97599D3}"/>
              </a:ext>
            </a:extLst>
          </p:cNvPr>
          <p:cNvSpPr/>
          <p:nvPr userDrawn="1"/>
        </p:nvSpPr>
        <p:spPr>
          <a:xfrm rot="10800000" flipH="1">
            <a:off x="1" y="0"/>
            <a:ext cx="990604" cy="701675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20552" y="6443971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D467866-7D52-4EF4-8FFB-3DF23ED28A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635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A9C5-E0AD-4E3D-94F1-95DE4C502C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9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FF809-0DA7-4D65-BD95-D2F265F737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F8B10-A634-458F-B5BB-E8B114EBC6B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8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0DD9-9FBD-4237-A5B7-49EE45D243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4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DC52-D7DF-495D-B5B6-5D40280A9EE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98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8E19-5FC3-4945-B5A0-6C0954FF90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37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9282-71C7-4628-9EB2-6761676C28F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5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072BC-402C-4487-8512-894C0D0004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67866-7D52-4EF4-8FFB-3DF23ED28A7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571500" algn="l" defTabSz="914400" rtl="0" eaLnBrk="1" latinLnBrk="0" hangingPunct="1">
        <a:spcBef>
          <a:spcPct val="20000"/>
        </a:spcBef>
        <a:buFont typeface="+mj-lt"/>
        <a:buAutoNum type="romanLcPeriod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19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6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6.png"/><Relationship Id="rId5" Type="http://schemas.openxmlformats.org/officeDocument/2006/relationships/image" Target="../media/image7.png"/><Relationship Id="rId10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23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30.png"/><Relationship Id="rId5" Type="http://schemas.openxmlformats.org/officeDocument/2006/relationships/image" Target="../media/image7.png"/><Relationship Id="rId10" Type="http://schemas.openxmlformats.org/officeDocument/2006/relationships/image" Target="../media/image29.png"/><Relationship Id="rId4" Type="http://schemas.openxmlformats.org/officeDocument/2006/relationships/image" Target="../media/image19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1.png"/><Relationship Id="rId4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C05F3E-9E57-49A8-863B-BEBB25AAAE31}"/>
              </a:ext>
            </a:extLst>
          </p:cNvPr>
          <p:cNvSpPr/>
          <p:nvPr/>
        </p:nvSpPr>
        <p:spPr>
          <a:xfrm>
            <a:off x="0" y="4344683"/>
            <a:ext cx="9144000" cy="7753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9DD6B75-5E8A-418C-944D-A59F4AB206AE}"/>
              </a:ext>
            </a:extLst>
          </p:cNvPr>
          <p:cNvCxnSpPr/>
          <p:nvPr/>
        </p:nvCxnSpPr>
        <p:spPr>
          <a:xfrm>
            <a:off x="643467" y="215469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AA8FFBD-8F59-45E4-A951-3BDF390EFE28}"/>
              </a:ext>
            </a:extLst>
          </p:cNvPr>
          <p:cNvSpPr/>
          <p:nvPr/>
        </p:nvSpPr>
        <p:spPr>
          <a:xfrm>
            <a:off x="2349344" y="1383414"/>
            <a:ext cx="444531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spc="300" dirty="0">
                <a:latin typeface="Bold sand ms"/>
                <a:cs typeface="Mongolian Baiti" panose="03000500000000000000" pitchFamily="66" charset="0"/>
              </a:rPr>
              <a:t>SOA Exam FM</a:t>
            </a:r>
            <a:endParaRPr lang="mk-MK" sz="4400" b="1" spc="300" dirty="0">
              <a:latin typeface="Bold sand ms"/>
              <a:cs typeface="Mongolian Baiti" panose="03000500000000000000" pitchFamily="66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4C1F0D-0DDC-4F66-A892-952589DE9CD9}"/>
              </a:ext>
            </a:extLst>
          </p:cNvPr>
          <p:cNvSpPr/>
          <p:nvPr/>
        </p:nvSpPr>
        <p:spPr>
          <a:xfrm>
            <a:off x="643469" y="2161529"/>
            <a:ext cx="7857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Bold sand ms"/>
                <a:cs typeface="Calibri Light" panose="020F0302020204030204" pitchFamily="34" charset="0"/>
              </a:rPr>
              <a:t>Module 2 – Section 1</a:t>
            </a:r>
            <a:endParaRPr lang="mk-MK" sz="2800" dirty="0">
              <a:latin typeface="Bold sand ms"/>
              <a:cs typeface="Calibri Light" panose="020F0302020204030204" pitchFamily="34" charset="0"/>
            </a:endParaRPr>
          </a:p>
          <a:p>
            <a:pPr algn="ctr"/>
            <a:endParaRPr lang="mk-MK" sz="2800" dirty="0">
              <a:latin typeface="Bold sand ms"/>
              <a:cs typeface="Calibri Light" panose="020F0302020204030204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7156F5-7FA1-4E55-B8F7-3EF8D2C43323}"/>
              </a:ext>
            </a:extLst>
          </p:cNvPr>
          <p:cNvCxnSpPr/>
          <p:nvPr/>
        </p:nvCxnSpPr>
        <p:spPr>
          <a:xfrm>
            <a:off x="643467" y="2684749"/>
            <a:ext cx="7857066" cy="0"/>
          </a:xfrm>
          <a:prstGeom prst="line">
            <a:avLst/>
          </a:prstGeom>
          <a:ln w="12700">
            <a:gradFill flip="none" rotWithShape="1">
              <a:gsLst>
                <a:gs pos="0">
                  <a:schemeClr val="bg1"/>
                </a:gs>
                <a:gs pos="15000">
                  <a:schemeClr val="tx1">
                    <a:lumMod val="75000"/>
                    <a:lumOff val="25000"/>
                  </a:schemeClr>
                </a:gs>
                <a:gs pos="85000">
                  <a:schemeClr val="tx1">
                    <a:lumMod val="75000"/>
                    <a:lumOff val="25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FB7C72F6-BD2D-423F-BC67-66618F619D7B}"/>
              </a:ext>
            </a:extLst>
          </p:cNvPr>
          <p:cNvSpPr/>
          <p:nvPr/>
        </p:nvSpPr>
        <p:spPr>
          <a:xfrm>
            <a:off x="0" y="4411990"/>
            <a:ext cx="9144000" cy="643533"/>
          </a:xfrm>
          <a:prstGeom prst="rect">
            <a:avLst/>
          </a:prstGeom>
          <a:solidFill>
            <a:srgbClr val="4F81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04938B3-7A68-4666-A8FA-CA571DB57FCC}"/>
              </a:ext>
            </a:extLst>
          </p:cNvPr>
          <p:cNvSpPr/>
          <p:nvPr/>
        </p:nvSpPr>
        <p:spPr>
          <a:xfrm>
            <a:off x="0" y="440919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Bold sand ms"/>
                <a:cs typeface="Mongolian Baiti" panose="03000500000000000000" pitchFamily="66" charset="0"/>
              </a:rPr>
              <a:t>Symbolic Examples (Part 3)</a:t>
            </a:r>
            <a:endParaRPr lang="mk-MK" sz="3600" dirty="0">
              <a:solidFill>
                <a:schemeClr val="bg1"/>
              </a:solidFill>
              <a:latin typeface="Bold sand ms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695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166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cxnSpLocks/>
          </p:cNvCxnSpPr>
          <p:nvPr/>
        </p:nvCxnSpPr>
        <p:spPr>
          <a:xfrm>
            <a:off x="1947672" y="38100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37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cxnSpLocks/>
          </p:cNvCxnSpPr>
          <p:nvPr/>
        </p:nvCxnSpPr>
        <p:spPr>
          <a:xfrm>
            <a:off x="2578580" y="38100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91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>
            <a:cxnSpLocks/>
          </p:cNvCxnSpPr>
          <p:nvPr/>
        </p:nvCxnSpPr>
        <p:spPr>
          <a:xfrm>
            <a:off x="7683980" y="38100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72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345680" y="2450068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6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216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345680" y="2450068"/>
                <a:ext cx="73152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680" y="2450068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219200" y="4592764"/>
                <a:ext cx="2684325" cy="3547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  <m:r>
                        <a:rPr lang="en-US" sz="2000" i="1">
                          <a:latin typeface="Cambria Math" charset="0"/>
                        </a:rPr>
                        <m:t>+1000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2684325" cy="354712"/>
              </a:xfrm>
              <a:prstGeom prst="rect">
                <a:avLst/>
              </a:prstGeom>
              <a:blipFill rotWithShape="0">
                <a:blip r:embed="rId7"/>
                <a:stretch>
                  <a:fillRect l="-1136" b="-220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840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</p:spTree>
    <p:extLst>
      <p:ext uri="{BB962C8B-B14F-4D97-AF65-F5344CB8AC3E}">
        <p14:creationId xmlns:p14="http://schemas.microsoft.com/office/powerpoint/2010/main" val="1635458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53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9523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1970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</p:spTree>
    <p:extLst>
      <p:ext uri="{BB962C8B-B14F-4D97-AF65-F5344CB8AC3E}">
        <p14:creationId xmlns:p14="http://schemas.microsoft.com/office/powerpoint/2010/main" val="21158327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6400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3238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4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6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69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278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6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18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1512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5791200" y="38100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40354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" y="2438400"/>
                <a:ext cx="73152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cxnSpLocks/>
          </p:cNvCxnSpPr>
          <p:nvPr/>
        </p:nvCxnSpPr>
        <p:spPr>
          <a:xfrm>
            <a:off x="5138928" y="3810000"/>
            <a:ext cx="12220" cy="365760"/>
          </a:xfrm>
          <a:prstGeom prst="line">
            <a:avLst/>
          </a:prstGeom>
          <a:ln w="25400">
            <a:solidFill>
              <a:schemeClr val="accent1"/>
            </a:solidFill>
            <a:prstDash val="sysDot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998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600200" y="2438400"/>
                <a:ext cx="731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38400"/>
                <a:ext cx="73152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3038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2: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100</m:t>
                    </m:r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(1+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charset="0"/>
                          </a:rPr>
                          <m:t>)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7</m:t>
                        </m:r>
                      </m:sup>
                    </m:sSup>
                    <m:r>
                      <a:rPr lang="en-US" sz="2200" b="0" i="1" smtClean="0">
                        <a:latin typeface="Cambria Math" charset="0"/>
                      </a:rPr>
                      <m:t> +  6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7|</m:t>
                            </m:r>
                          </m:e>
                        </m:acc>
                      </m:sub>
                    </m:sSub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12308" b="-6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581400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6446520" y="381000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600200" y="2438400"/>
                <a:ext cx="73152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charset="0"/>
                        </a:rPr>
                        <m:t>1</m:t>
                      </m:r>
                      <m:r>
                        <a:rPr lang="en-US" b="0" i="1" smtClean="0">
                          <a:latin typeface="Cambria Math" charset="0"/>
                        </a:rPr>
                        <m:t>00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2438400"/>
                <a:ext cx="731520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charset="0"/>
                        </a:rPr>
                        <m:t>00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charset="0"/>
                            </a:rPr>
                            <m:t>(1+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charset="0"/>
                            </a:rPr>
                            <m:t>7</m:t>
                          </m:r>
                        </m:sup>
                      </m:sSup>
                      <m:r>
                        <a:rPr lang="en-US" sz="2000" b="0" i="1" smtClean="0">
                          <a:latin typeface="Cambria Math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514418"/>
                <a:ext cx="1411990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3896" t="-146000" r="-6926" b="-18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572000"/>
                <a:ext cx="373500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 6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charset="0"/>
                                </a:rPr>
                                <m:t>7</m:t>
                              </m:r>
                              <m:r>
                                <a:rPr lang="en-US" sz="2000" i="1"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68" y="5514418"/>
                <a:ext cx="858632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2057" t="-126316" r="-3262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514418"/>
                <a:ext cx="637097" cy="307777"/>
              </a:xfrm>
              <a:prstGeom prst="rect">
                <a:avLst/>
              </a:prstGeom>
              <a:blipFill rotWithShape="0">
                <a:blip r:embed="rId10"/>
                <a:stretch>
                  <a:fillRect l="-8571" r="-2857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066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894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</p:spTree>
    <p:extLst>
      <p:ext uri="{BB962C8B-B14F-4D97-AF65-F5344CB8AC3E}">
        <p14:creationId xmlns:p14="http://schemas.microsoft.com/office/powerpoint/2010/main" val="1357197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303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4775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797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0850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52492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0288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1706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0208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85928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8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6341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40208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208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778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4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36052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678668"/>
                <a:ext cx="35052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2954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 </m:t>
                      </m:r>
                      <m:r>
                        <a:rPr lang="en-US" sz="2000" b="0" i="1" smtClean="0">
                          <a:solidFill>
                            <a:srgbClr val="C00000"/>
                          </a:solidFill>
                          <a:latin typeface="Cambria Math" charset="0"/>
                        </a:rPr>
                        <m:t>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rgbClr val="C00000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charset="0"/>
                        </a:rPr>
                        <m:t> + 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accent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9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8808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80" y="2678668"/>
                <a:ext cx="350520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953000" y="2678668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678668"/>
                <a:ext cx="35052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8880" y="2667000"/>
                <a:ext cx="350520" cy="369332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76434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3: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>
                        <a:latin typeface="Cambria Math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̈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i="1">
                                <a:latin typeface="Cambria Math" charset="0"/>
                              </a:rPr>
                              <m:t>𝑠</m:t>
                            </m:r>
                          </m:e>
                        </m:acc>
                      </m:e>
                      <m:sub>
                        <m:acc>
                          <m:accPr>
                            <m:chr m:val="̅"/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5</m:t>
                            </m:r>
                            <m:r>
                              <a:rPr lang="en-US" sz="2200" i="1">
                                <a:latin typeface="Cambria Math" charset="0"/>
                              </a:rPr>
                              <m:t>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𝑖</m:t>
                        </m:r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  2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3|</m:t>
                            </m:r>
                          </m:e>
                        </m:acc>
                        <m:r>
                          <a:rPr lang="en-US" sz="2200" b="0" i="1" smtClean="0">
                            <a:latin typeface="Cambria Math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𝑖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𝑠𝑒𝑖𝑟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𝑗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𝑎𝑒𝑖𝑟</m:t>
                    </m:r>
                  </m:oMath>
                </a14:m>
                <a:r>
                  <a:rPr lang="en-GB" sz="2200" dirty="0">
                    <a:solidFill>
                      <a:schemeClr val="tx1"/>
                    </a:solidFill>
                    <a:latin typeface="Bold sand ms"/>
                  </a:rPr>
                  <a:t>.</a:t>
                </a: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1172999"/>
              </a:xfrm>
              <a:prstGeom prst="rect">
                <a:avLst/>
              </a:prstGeom>
              <a:blipFill rotWithShape="0">
                <a:blip r:embed="rId3"/>
                <a:stretch>
                  <a:fillRect t="-8290" b="-12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713232" y="37916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8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386791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>
            <a:off x="513892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4507992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579120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7059168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7680960" y="36263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semiannual</m:t>
                      </m:r>
                    </m:oMath>
                  </m:oMathPara>
                </a14:m>
                <a:endParaRPr lang="en-US" sz="2000" b="0" i="0" dirty="0">
                  <a:latin typeface="Cambria Math" charset="0"/>
                </a:endParaRPr>
              </a:p>
              <a:p>
                <a:r>
                  <a:rPr lang="en-US" sz="2000" b="0" dirty="0"/>
                  <a:t>periods</a:t>
                </a:r>
                <a:endParaRPr lang="en-US" sz="2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185047"/>
                <a:ext cx="1320874" cy="615553"/>
              </a:xfrm>
              <a:prstGeom prst="rect">
                <a:avLst/>
              </a:prstGeom>
              <a:blipFill rotWithShape="0">
                <a:blip r:embed="rId4"/>
                <a:stretch>
                  <a:fillRect l="-12037" r="-1852" b="-23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46520" y="4084320"/>
            <a:ext cx="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900" y="4873823"/>
                <a:ext cx="373500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4516" r="-14516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AV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712023"/>
                <a:ext cx="63709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8571" r="-285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 4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̈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5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𝑖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715000"/>
                <a:ext cx="682303" cy="348493"/>
              </a:xfrm>
              <a:prstGeom prst="rect">
                <a:avLst/>
              </a:prstGeom>
              <a:blipFill rotWithShape="0">
                <a:blip r:embed="rId7"/>
                <a:stretch>
                  <a:fillRect l="-15315" t="-126316" r="-14414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3135868"/>
                <a:ext cx="4114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6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135868"/>
                <a:ext cx="411480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3135868"/>
                <a:ext cx="411480" cy="369332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charset="0"/>
                        </a:rPr>
                        <m:t> + 2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𝑠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3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charset="0"/>
                                </a:rPr>
                                <m:t>|</m:t>
                              </m:r>
                            </m:e>
                          </m:acc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715000"/>
                <a:ext cx="897104" cy="348493"/>
              </a:xfrm>
              <a:prstGeom prst="rect">
                <a:avLst/>
              </a:prstGeom>
              <a:blipFill rotWithShape="0">
                <a:blip r:embed="rId10"/>
                <a:stretch>
                  <a:fillRect l="-11565" t="-126316" r="-21088" b="-147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217920" y="31358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2</m:t>
                      </m:r>
                    </m:oMath>
                  </m:oMathPara>
                </a14:m>
                <a:endParaRPr lang="en-US" b="0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3135868"/>
                <a:ext cx="41148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275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4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75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4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788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0364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758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028700" indent="-571500" algn="l" defTabSz="914400" rtl="0" eaLnBrk="1" latinLnBrk="0" hangingPunct="1">
                  <a:spcBef>
                    <a:spcPct val="20000"/>
                  </a:spcBef>
                  <a:buFont typeface="+mj-lt"/>
                  <a:buAutoNum type="romanLcPeriod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Wingdings" pitchFamily="2" charset="2"/>
                  <a:buChar char="Ø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27013" indent="0">
                  <a:spcBef>
                    <a:spcPts val="700"/>
                  </a:spcBef>
                  <a:buClr>
                    <a:schemeClr val="accent1"/>
                  </a:buClr>
                  <a:buNone/>
                </a:pPr>
                <a:r>
                  <a:rPr lang="en-US" sz="2200" dirty="0">
                    <a:latin typeface="Bold sand ms"/>
                  </a:rPr>
                  <a:t>Example 1: Draw the timeline, including the valuation date, that corresponds to the equation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200" b="0" i="0" smtClean="0">
                        <a:latin typeface="Cambria Math" charset="0"/>
                      </a:rPr>
                      <m:t>PV</m:t>
                    </m:r>
                    <m:r>
                      <a:rPr lang="en-US" sz="2200" b="0" i="0" smtClean="0">
                        <a:latin typeface="Cambria Math" charset="0"/>
                      </a:rPr>
                      <m:t>=</m:t>
                    </m:r>
                    <m:r>
                      <a:rPr lang="en-US" sz="2200" b="0" i="1" smtClean="0">
                        <a:latin typeface="Cambria Math" charset="0"/>
                      </a:rPr>
                      <m:t>40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 smtClean="0">
                                <a:latin typeface="Cambria Math" charset="0"/>
                              </a:rPr>
                              <m:t>10|</m:t>
                            </m:r>
                          </m:e>
                        </m:acc>
                      </m:sub>
                    </m:sSub>
                    <m:r>
                      <a:rPr lang="en-US" sz="2200" b="0" i="1" smtClean="0">
                        <a:latin typeface="Cambria Math" charset="0"/>
                      </a:rPr>
                      <m:t>+1000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 charset="0"/>
                          </a:rPr>
                          <m:t>𝑣</m:t>
                        </m:r>
                      </m:e>
                      <m:sup>
                        <m:r>
                          <a:rPr lang="en-US" sz="2200" b="0" i="1" smtClean="0">
                            <a:latin typeface="Cambria Math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2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177800" indent="0">
                  <a:spcBef>
                    <a:spcPts val="700"/>
                  </a:spcBef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indent="-165100">
                  <a:spcBef>
                    <a:spcPts val="900"/>
                  </a:spcBef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  <a:p>
                <a:pPr marL="0" indent="0">
                  <a:buFont typeface="Arial" pitchFamily="34" charset="0"/>
                  <a:buNone/>
                </a:pPr>
                <a:endParaRPr lang="en-US" sz="2000" dirty="0">
                  <a:solidFill>
                    <a:schemeClr val="tx1"/>
                  </a:solidFill>
                  <a:latin typeface="Bold sand ms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94001"/>
                <a:ext cx="8077200" cy="791999"/>
              </a:xfrm>
              <a:prstGeom prst="rect">
                <a:avLst/>
              </a:prstGeom>
              <a:blipFill rotWithShape="0">
                <a:blip r:embed="rId3"/>
                <a:stretch>
                  <a:fillRect t="-5385" b="-1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200"/>
              </a:spcAft>
            </a:pPr>
            <a:r>
              <a:rPr lang="en-US" b="1" dirty="0">
                <a:latin typeface="Bold sand ms"/>
              </a:rPr>
              <a:t>Symbolic Examples</a:t>
            </a:r>
          </a:p>
        </p:txBody>
      </p:sp>
      <p:cxnSp>
        <p:nvCxnSpPr>
          <p:cNvPr id="5" name="Straight Arrow Connector 4"/>
          <p:cNvCxnSpPr>
            <a:cxnSpLocks/>
          </p:cNvCxnSpPr>
          <p:nvPr/>
        </p:nvCxnSpPr>
        <p:spPr>
          <a:xfrm flipV="1">
            <a:off x="685800" y="3563023"/>
            <a:ext cx="7589520" cy="1837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</p:cNvCxnSpPr>
          <p:nvPr/>
        </p:nvCxnSpPr>
        <p:spPr>
          <a:xfrm>
            <a:off x="13716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cxnSpLocks/>
          </p:cNvCxnSpPr>
          <p:nvPr/>
        </p:nvCxnSpPr>
        <p:spPr>
          <a:xfrm>
            <a:off x="1947672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/>
        </p:nvCxnSpPr>
        <p:spPr>
          <a:xfrm>
            <a:off x="25908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321868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3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>
            <a:cxnSpLocks/>
          </p:cNvCxnSpPr>
          <p:nvPr/>
        </p:nvCxnSpPr>
        <p:spPr>
          <a:xfrm>
            <a:off x="644652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3867912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4507992" y="3413364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>
            <a:off x="513892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5791200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>
            <a:off x="7059168" y="3397729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cxnSpLocks/>
          </p:cNvCxnSpPr>
          <p:nvPr/>
        </p:nvCxnSpPr>
        <p:spPr>
          <a:xfrm>
            <a:off x="1371600" y="3855720"/>
            <a:ext cx="12220" cy="640080"/>
          </a:xfrm>
          <a:prstGeom prst="line">
            <a:avLst/>
          </a:prstGeom>
          <a:ln w="25400">
            <a:solidFill>
              <a:schemeClr val="accent1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744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520" y="2907792"/>
                <a:ext cx="411480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76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charset="0"/>
                        </a:rPr>
                        <m:t>40</m:t>
                      </m:r>
                    </m:oMath>
                  </m:oMathPara>
                </a14:m>
                <a:endParaRPr lang="en-US" dirty="0">
                  <a:latin typeface="Bold sand ms"/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920" y="2907268"/>
                <a:ext cx="41148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/>
          <p:cNvCxnSpPr>
            <a:cxnSpLocks/>
          </p:cNvCxnSpPr>
          <p:nvPr/>
        </p:nvCxnSpPr>
        <p:spPr>
          <a:xfrm>
            <a:off x="7680960" y="3401568"/>
            <a:ext cx="0" cy="33607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latin typeface="Cambria Math" charset="0"/>
                        </a:rPr>
                        <m:t>PV</m:t>
                      </m:r>
                      <m:r>
                        <a:rPr lang="en-US" sz="2000" b="0" i="1" smtClean="0">
                          <a:latin typeface="Cambria Math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charset="0"/>
                        </a:rPr>
                        <m:t>40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𝑎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rgbClr val="FF0000"/>
                                  </a:solidFill>
                                  <a:latin typeface="Cambria Math" charset="0"/>
                                </a:rPr>
                                <m:t>10|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592764"/>
                <a:ext cx="1403909" cy="348493"/>
              </a:xfrm>
              <a:prstGeom prst="rect">
                <a:avLst/>
              </a:prstGeom>
              <a:blipFill rotWithShape="0">
                <a:blip r:embed="rId5"/>
                <a:stretch>
                  <a:fillRect l="-3478" r="-3478" b="-2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 </m:t>
                      </m:r>
                      <m:r>
                        <a:rPr lang="en-US" sz="2000" i="1" smtClean="0">
                          <a:solidFill>
                            <a:schemeClr val="accent1"/>
                          </a:solidFill>
                          <a:latin typeface="Cambria Math" charset="0"/>
                        </a:rPr>
                        <m:t>1000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𝑣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1"/>
                              </a:solidFill>
                              <a:latin typeface="Cambria Math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4592764"/>
                <a:ext cx="1254446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3902" t="-141176" r="-1951" b="-17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34101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Fina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Corporate Finance</Template>
  <TotalTime>42858</TotalTime>
  <Words>1676</Words>
  <Application>Microsoft Macintosh PowerPoint</Application>
  <PresentationFormat>On-screen Show (4:3)</PresentationFormat>
  <Paragraphs>465</Paragraphs>
  <Slides>42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Bold sand ms</vt:lpstr>
      <vt:lpstr>Calibri</vt:lpstr>
      <vt:lpstr>Calibri Light</vt:lpstr>
      <vt:lpstr>Cambria Math</vt:lpstr>
      <vt:lpstr>Mongolian Baiti</vt:lpstr>
      <vt:lpstr>Wingdings</vt:lpstr>
      <vt:lpstr>Corporate Finance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</dc:title>
  <dc:creator>USER</dc:creator>
  <cp:lastModifiedBy>Microsoft Office User</cp:lastModifiedBy>
  <cp:revision>2028</cp:revision>
  <dcterms:created xsi:type="dcterms:W3CDTF">2018-09-11T09:20:33Z</dcterms:created>
  <dcterms:modified xsi:type="dcterms:W3CDTF">2020-01-30T18:33:11Z</dcterms:modified>
</cp:coreProperties>
</file>